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FB8492-0EBC-4671-ADF3-9A2449C97D7A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D5D5F1-CB3C-426E-84F2-0A41AB9564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523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89162-628F-4EC6-A098-DE9A9B7988F7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30AD7-ADA4-4E07-ACD9-F524BCC5D56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89162-628F-4EC6-A098-DE9A9B7988F7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30AD7-ADA4-4E07-ACD9-F524BCC5D5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89162-628F-4EC6-A098-DE9A9B7988F7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30AD7-ADA4-4E07-ACD9-F524BCC5D5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89162-628F-4EC6-A098-DE9A9B7988F7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30AD7-ADA4-4E07-ACD9-F524BCC5D5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89162-628F-4EC6-A098-DE9A9B7988F7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30AD7-ADA4-4E07-ACD9-F524BCC5D56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89162-628F-4EC6-A098-DE9A9B7988F7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30AD7-ADA4-4E07-ACD9-F524BCC5D5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89162-628F-4EC6-A098-DE9A9B7988F7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30AD7-ADA4-4E07-ACD9-F524BCC5D56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89162-628F-4EC6-A098-DE9A9B7988F7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30AD7-ADA4-4E07-ACD9-F524BCC5D5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89162-628F-4EC6-A098-DE9A9B7988F7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30AD7-ADA4-4E07-ACD9-F524BCC5D5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89162-628F-4EC6-A098-DE9A9B7988F7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30AD7-ADA4-4E07-ACD9-F524BCC5D5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/>
          <a:p>
            <a:fld id="{C2489162-628F-4EC6-A098-DE9A9B7988F7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/>
          <a:p>
            <a:fld id="{8D130AD7-ADA4-4E07-ACD9-F524BCC5D5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2489162-628F-4EC6-A098-DE9A9B7988F7}" type="datetimeFigureOut">
              <a:rPr lang="en-US" smtClean="0"/>
              <a:pPr/>
              <a:t>5/19/2023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8D130AD7-ADA4-4E07-ACD9-F524BCC5D56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ipe dir="d"/>
  </p:transition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976" y="500042"/>
            <a:ext cx="8001024" cy="916672"/>
          </a:xfrm>
        </p:spPr>
        <p:txBody>
          <a:bodyPr/>
          <a:lstStyle/>
          <a:p>
            <a:pPr algn="r" rtl="1"/>
            <a:r>
              <a:rPr lang="fa-IR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طبقه بندی داروهای ضد اریتمی</a:t>
            </a:r>
            <a:endParaRPr lang="en-US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None/>
            </a:pPr>
            <a:r>
              <a:rPr lang="fa-IR" sz="4400" dirty="0" smtClean="0">
                <a:solidFill>
                  <a:srgbClr val="FFC000"/>
                </a:solidFill>
              </a:rPr>
              <a:t>داروهای کلاس</a:t>
            </a:r>
            <a:r>
              <a:rPr lang="en-US" sz="4400" dirty="0" smtClean="0">
                <a:solidFill>
                  <a:srgbClr val="FFC000"/>
                </a:solidFill>
              </a:rPr>
              <a:t>1A</a:t>
            </a:r>
          </a:p>
          <a:p>
            <a:pPr algn="r" rtl="1">
              <a:buNone/>
            </a:pPr>
            <a:r>
              <a:rPr lang="fa-IR" sz="4000" dirty="0" smtClean="0">
                <a:solidFill>
                  <a:srgbClr val="FFC000"/>
                </a:solidFill>
              </a:rPr>
              <a:t>عملکرد:</a:t>
            </a:r>
          </a:p>
          <a:p>
            <a:pPr algn="r" rtl="1">
              <a:buFont typeface="Wingdings" pitchFamily="2" charset="2"/>
              <a:buChar char="v"/>
            </a:pPr>
            <a:r>
              <a:rPr lang="fa-IR" sz="3600" dirty="0" smtClean="0">
                <a:solidFill>
                  <a:srgbClr val="FFC000"/>
                </a:solidFill>
              </a:rPr>
              <a:t>بلوک  کانال سدیم</a:t>
            </a:r>
          </a:p>
          <a:p>
            <a:pPr algn="r" rtl="1">
              <a:buFont typeface="Wingdings" pitchFamily="2" charset="2"/>
              <a:buChar char="v"/>
            </a:pPr>
            <a:r>
              <a:rPr lang="fa-IR" sz="3600" dirty="0" smtClean="0">
                <a:solidFill>
                  <a:srgbClr val="FFC000"/>
                </a:solidFill>
              </a:rPr>
              <a:t>افزایش زمان رپولاریزاسیون</a:t>
            </a:r>
          </a:p>
          <a:p>
            <a:pPr algn="r" rtl="1">
              <a:buFont typeface="Wingdings" pitchFamily="2" charset="2"/>
              <a:buChar char="v"/>
            </a:pPr>
            <a:r>
              <a:rPr lang="fa-IR" sz="3600" dirty="0" smtClean="0">
                <a:solidFill>
                  <a:srgbClr val="FFC000"/>
                </a:solidFill>
              </a:rPr>
              <a:t>کند کردن سرعت</a:t>
            </a:r>
            <a:r>
              <a:rPr lang="en-US" sz="3600" dirty="0" smtClean="0">
                <a:solidFill>
                  <a:srgbClr val="FFC000"/>
                </a:solidFill>
              </a:rPr>
              <a:t> </a:t>
            </a:r>
            <a:r>
              <a:rPr lang="fa-IR" sz="3600" dirty="0" smtClean="0">
                <a:solidFill>
                  <a:srgbClr val="FFC000"/>
                </a:solidFill>
              </a:rPr>
              <a:t>هدایت</a:t>
            </a:r>
          </a:p>
          <a:p>
            <a:pPr algn="r" rtl="1">
              <a:buFont typeface="Wingdings" pitchFamily="2" charset="2"/>
              <a:buChar char="v"/>
            </a:pPr>
            <a:r>
              <a:rPr lang="fa-IR" sz="3600" dirty="0" smtClean="0">
                <a:solidFill>
                  <a:srgbClr val="FFC000"/>
                </a:solidFill>
              </a:rPr>
              <a:t>تضعیف اتوماتیسیتی قلب</a:t>
            </a:r>
          </a:p>
          <a:p>
            <a:pPr algn="r" rtl="1">
              <a:buFont typeface="Wingdings" pitchFamily="2" charset="2"/>
              <a:buChar char="v"/>
            </a:pPr>
            <a:endParaRPr lang="fa-IR" sz="4000" dirty="0" smtClean="0">
              <a:solidFill>
                <a:srgbClr val="FFC000"/>
              </a:solidFill>
            </a:endParaRPr>
          </a:p>
          <a:p>
            <a:pPr algn="r" rtl="1">
              <a:buNone/>
            </a:pPr>
            <a:endParaRPr lang="en-US" sz="4000" dirty="0" smtClean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7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263642" y="642918"/>
            <a:ext cx="206498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1"/>
            <a:r>
              <a:rPr lang="fa-IR" sz="4800" dirty="0" smtClean="0">
                <a:solidFill>
                  <a:srgbClr val="FFC000"/>
                </a:solidFill>
              </a:rPr>
              <a:t>کلاس</a:t>
            </a:r>
            <a:r>
              <a:rPr lang="en-US" sz="4800" dirty="0" smtClean="0">
                <a:solidFill>
                  <a:srgbClr val="FFC000"/>
                </a:solidFill>
              </a:rPr>
              <a:t>3 </a:t>
            </a:r>
            <a:endParaRPr lang="en-US" sz="4800" dirty="0">
              <a:solidFill>
                <a:srgbClr val="FFC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3500438"/>
            <a:ext cx="5186035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Bertylium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                       </a:t>
            </a:r>
          </a:p>
          <a:p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Amiodarone</a:t>
            </a:r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Sotalol</a:t>
            </a:r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Ibutilide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57818" y="3571876"/>
            <a:ext cx="302281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VT,VF</a:t>
            </a:r>
          </a:p>
          <a:p>
            <a:r>
              <a:rPr lang="en-US" sz="3600" dirty="0" smtClean="0"/>
              <a:t>PSVT,AF,VT,VF</a:t>
            </a:r>
          </a:p>
          <a:p>
            <a:r>
              <a:rPr lang="en-US" sz="3600" dirty="0" smtClean="0"/>
              <a:t>AFLU,AF,VT</a:t>
            </a:r>
          </a:p>
          <a:p>
            <a:r>
              <a:rPr lang="en-US" sz="3600" dirty="0" smtClean="0"/>
              <a:t>A FLU,AF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6302452" y="2000240"/>
            <a:ext cx="21690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1"/>
            <a:r>
              <a:rPr lang="fa-IR" sz="3600" dirty="0" smtClean="0"/>
              <a:t>اثر بر </a:t>
            </a:r>
            <a:r>
              <a:rPr lang="en-US" sz="3600" dirty="0" smtClean="0"/>
              <a:t>:EKG</a:t>
            </a:r>
            <a:endParaRPr 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2786050" y="2000240"/>
            <a:ext cx="34708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3600" dirty="0" smtClean="0"/>
              <a:t>افزایش فاصله </a:t>
            </a:r>
            <a:r>
              <a:rPr lang="en-US" sz="3600" dirty="0" smtClean="0"/>
              <a:t>QT</a:t>
            </a:r>
            <a:endParaRPr lang="en-US" sz="36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2290" y="285728"/>
            <a:ext cx="2428935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1"/>
            <a:r>
              <a:rPr lang="fa-IR" sz="6000" dirty="0" smtClean="0">
                <a:solidFill>
                  <a:srgbClr val="FFC000"/>
                </a:solidFill>
              </a:rPr>
              <a:t>کلاس</a:t>
            </a:r>
            <a:r>
              <a:rPr lang="en-US" sz="6000" dirty="0" smtClean="0">
                <a:solidFill>
                  <a:srgbClr val="FFC000"/>
                </a:solidFill>
              </a:rPr>
              <a:t>4</a:t>
            </a:r>
          </a:p>
          <a:p>
            <a:pPr algn="r" rtl="1"/>
            <a:endParaRPr lang="en-US" sz="6000" dirty="0">
              <a:solidFill>
                <a:srgbClr val="FFC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43174" y="1214422"/>
            <a:ext cx="5572359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1"/>
            <a:r>
              <a:rPr lang="fa-IR" sz="3600" dirty="0" smtClean="0">
                <a:solidFill>
                  <a:srgbClr val="FFC000"/>
                </a:solidFill>
              </a:rPr>
              <a:t>عملکرد:</a:t>
            </a:r>
          </a:p>
          <a:p>
            <a:pPr algn="r" rtl="1"/>
            <a:r>
              <a:rPr lang="fa-IR" sz="3600" dirty="0" smtClean="0"/>
              <a:t>بلوک کانال کلسیم</a:t>
            </a:r>
          </a:p>
          <a:p>
            <a:pPr algn="r" rtl="1"/>
            <a:r>
              <a:rPr lang="fa-IR" sz="3600" dirty="0" smtClean="0">
                <a:solidFill>
                  <a:srgbClr val="FFC000"/>
                </a:solidFill>
              </a:rPr>
              <a:t>اثر بر </a:t>
            </a:r>
            <a:r>
              <a:rPr lang="en-US" sz="3600" dirty="0" smtClean="0">
                <a:solidFill>
                  <a:srgbClr val="FFC000"/>
                </a:solidFill>
              </a:rPr>
              <a:t>EKG</a:t>
            </a:r>
          </a:p>
          <a:p>
            <a:pPr algn="r" rtl="1"/>
            <a:r>
              <a:rPr lang="fa-IR" sz="3600" dirty="0" smtClean="0"/>
              <a:t>افزایش فاصله </a:t>
            </a:r>
            <a:r>
              <a:rPr lang="en-US" sz="3600" dirty="0" smtClean="0"/>
              <a:t>PR</a:t>
            </a:r>
            <a:r>
              <a:rPr lang="fa-IR" sz="3600" dirty="0" smtClean="0"/>
              <a:t>وکاهش</a:t>
            </a:r>
            <a:r>
              <a:rPr lang="en-US" sz="3600" dirty="0" smtClean="0"/>
              <a:t>HR 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785786" y="3929066"/>
            <a:ext cx="246631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Verapamil</a:t>
            </a:r>
            <a:endParaRPr lang="en-US" sz="4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Diltiazem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72066" y="4143380"/>
            <a:ext cx="346793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A FLU,AF,PSVT</a:t>
            </a:r>
          </a:p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A FLU,AF,PSVT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-854783" y="1357298"/>
            <a:ext cx="9387223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000" dirty="0" smtClean="0"/>
              <a:t>:</a:t>
            </a:r>
            <a:r>
              <a:rPr lang="fa-IR" sz="6000" dirty="0" smtClean="0"/>
              <a:t>تهیه کننده</a:t>
            </a:r>
          </a:p>
          <a:p>
            <a:pPr algn="r"/>
            <a:endParaRPr lang="fa-IR" sz="4800" dirty="0" smtClean="0"/>
          </a:p>
          <a:p>
            <a:pPr algn="r"/>
            <a:r>
              <a:rPr lang="fa-IR" sz="6600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عبدالرحمن یوسف زاده</a:t>
            </a:r>
            <a:endParaRPr lang="en-US" sz="6600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4725144"/>
            <a:ext cx="4216795" cy="83099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/>
            <a:r>
              <a:rPr lang="en-US" sz="4800" dirty="0" smtClean="0"/>
              <a:t>    </a:t>
            </a:r>
            <a:r>
              <a:rPr lang="en-US" sz="4800" dirty="0" err="1" smtClean="0"/>
              <a:t>ccu</a:t>
            </a:r>
            <a:r>
              <a:rPr lang="en-US" sz="4800" dirty="0" smtClean="0"/>
              <a:t>         </a:t>
            </a:r>
            <a:r>
              <a:rPr lang="fa-IR" sz="4800" dirty="0" smtClean="0"/>
              <a:t>بخش </a:t>
            </a:r>
            <a:endParaRPr lang="fa-IR" sz="48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907287" y="785794"/>
            <a:ext cx="263565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1"/>
            <a:r>
              <a:rPr lang="fa-IR" sz="4400" dirty="0" smtClean="0">
                <a:latin typeface="Arial" pitchFamily="34" charset="0"/>
                <a:cs typeface="Arial" pitchFamily="34" charset="0"/>
              </a:rPr>
              <a:t>اثر بر 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EKG</a:t>
            </a:r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57818" y="1785926"/>
            <a:ext cx="35173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1"/>
            <a:r>
              <a:rPr lang="fa-IR" sz="3600" dirty="0" smtClean="0">
                <a:solidFill>
                  <a:srgbClr val="FFC000"/>
                </a:solidFill>
              </a:rPr>
              <a:t>افزایش زمان </a:t>
            </a:r>
            <a:r>
              <a:rPr lang="en-US" sz="3600" dirty="0" smtClean="0">
                <a:solidFill>
                  <a:srgbClr val="FFC000"/>
                </a:solidFill>
              </a:rPr>
              <a:t>QRS</a:t>
            </a:r>
            <a:endParaRPr lang="en-US" sz="3600" dirty="0">
              <a:solidFill>
                <a:srgbClr val="FFC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00694" y="2643182"/>
            <a:ext cx="30059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1"/>
            <a:r>
              <a:rPr lang="fa-IR" sz="36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افزایش فاصله </a:t>
            </a:r>
            <a:r>
              <a:rPr lang="en-US" sz="36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QT</a:t>
            </a:r>
            <a:endParaRPr lang="en-US" sz="3600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5720" y="3214686"/>
            <a:ext cx="357020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sz="4000" dirty="0" err="1" smtClean="0"/>
              <a:t>Quinidine</a:t>
            </a:r>
            <a:endParaRPr lang="en-US" sz="4000" dirty="0" smtClean="0"/>
          </a:p>
          <a:p>
            <a:pPr>
              <a:buFont typeface="Wingdings" pitchFamily="2" charset="2"/>
              <a:buChar char="v"/>
            </a:pPr>
            <a:r>
              <a:rPr lang="en-US" sz="4000" dirty="0" err="1" smtClean="0"/>
              <a:t>Procainamide</a:t>
            </a:r>
            <a:endParaRPr lang="en-US" sz="4000" dirty="0" smtClean="0"/>
          </a:p>
          <a:p>
            <a:pPr>
              <a:buFont typeface="Wingdings" pitchFamily="2" charset="2"/>
              <a:buChar char="v"/>
            </a:pPr>
            <a:r>
              <a:rPr lang="en-US" sz="4000" dirty="0" err="1" smtClean="0"/>
              <a:t>Disopyramide</a:t>
            </a:r>
            <a:endParaRPr lang="en-US" sz="4000" dirty="0"/>
          </a:p>
        </p:txBody>
      </p:sp>
      <p:sp>
        <p:nvSpPr>
          <p:cNvPr id="11" name="TextBox 10"/>
          <p:cNvSpPr txBox="1"/>
          <p:nvPr/>
        </p:nvSpPr>
        <p:spPr>
          <a:xfrm>
            <a:off x="5072066" y="3429000"/>
            <a:ext cx="337566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AF,PAC,PVC,VT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AF,SVT,VT,PVC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PVC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80745" y="714356"/>
            <a:ext cx="177644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1"/>
            <a:r>
              <a:rPr lang="fa-IR" sz="4400" dirty="0" smtClean="0">
                <a:latin typeface="Arial" pitchFamily="34" charset="0"/>
                <a:cs typeface="Arial" pitchFamily="34" charset="0"/>
              </a:rPr>
              <a:t>گروه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1B</a:t>
            </a:r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28662" y="1500174"/>
            <a:ext cx="7675498" cy="29854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1"/>
            <a:r>
              <a:rPr lang="fa-IR" sz="4400" dirty="0" smtClean="0"/>
              <a:t>عملکرد:</a:t>
            </a:r>
          </a:p>
          <a:p>
            <a:pPr algn="r" rtl="1"/>
            <a:r>
              <a:rPr lang="fa-IR" sz="3600" dirty="0" smtClean="0"/>
              <a:t>بلوک کانال سدیم،تسریع رپلاریزاسیون و</a:t>
            </a:r>
          </a:p>
          <a:p>
            <a:pPr algn="r" rtl="1"/>
            <a:r>
              <a:rPr lang="fa-IR" sz="3600" dirty="0" smtClean="0"/>
              <a:t>کوتاه کردن زمان پتانسیل عمل</a:t>
            </a:r>
          </a:p>
          <a:p>
            <a:pPr algn="r" rtl="1"/>
            <a:r>
              <a:rPr lang="fa-IR" sz="3600" dirty="0" smtClean="0">
                <a:solidFill>
                  <a:srgbClr val="FFC000"/>
                </a:solidFill>
              </a:rPr>
              <a:t>اثر بر </a:t>
            </a:r>
            <a:r>
              <a:rPr lang="en-US" sz="3600" dirty="0" smtClean="0">
                <a:solidFill>
                  <a:srgbClr val="FFC000"/>
                </a:solidFill>
              </a:rPr>
              <a:t>EKG</a:t>
            </a:r>
          </a:p>
          <a:p>
            <a:pPr algn="r" rtl="1"/>
            <a:r>
              <a:rPr lang="fa-IR" sz="3600" dirty="0" smtClean="0">
                <a:solidFill>
                  <a:srgbClr val="FFC000"/>
                </a:solidFill>
              </a:rPr>
              <a:t>کوتاه شدن فاصله</a:t>
            </a:r>
            <a:r>
              <a:rPr lang="en-US" sz="3600" dirty="0" smtClean="0">
                <a:solidFill>
                  <a:srgbClr val="FFC000"/>
                </a:solidFill>
              </a:rPr>
              <a:t>QT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72066" y="5072074"/>
            <a:ext cx="457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285852" y="4303455"/>
            <a:ext cx="2820003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sz="4000" dirty="0" err="1" smtClean="0"/>
              <a:t>Lidicain</a:t>
            </a:r>
            <a:endParaRPr lang="en-US" sz="4000" dirty="0" smtClean="0"/>
          </a:p>
          <a:p>
            <a:pPr>
              <a:buFont typeface="Wingdings" pitchFamily="2" charset="2"/>
              <a:buChar char="v"/>
            </a:pPr>
            <a:r>
              <a:rPr lang="en-US" sz="4000" dirty="0" err="1" smtClean="0"/>
              <a:t>Phenytoin</a:t>
            </a:r>
            <a:endParaRPr lang="en-US" sz="4000" dirty="0" smtClean="0"/>
          </a:p>
          <a:p>
            <a:pPr>
              <a:buFont typeface="Wingdings" pitchFamily="2" charset="2"/>
              <a:buChar char="v"/>
            </a:pPr>
            <a:r>
              <a:rPr lang="en-US" sz="4000" dirty="0" err="1" smtClean="0"/>
              <a:t>Mexiletin</a:t>
            </a:r>
            <a:endParaRPr lang="en-US" sz="4000" dirty="0" smtClean="0"/>
          </a:p>
          <a:p>
            <a:pPr>
              <a:buFont typeface="Wingdings" pitchFamily="2" charset="2"/>
              <a:buChar char="v"/>
            </a:pPr>
            <a:r>
              <a:rPr lang="en-US" sz="4000" dirty="0" err="1" smtClean="0"/>
              <a:t>Tocainide</a:t>
            </a:r>
            <a:endParaRPr lang="en-US" sz="40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80329" y="785794"/>
            <a:ext cx="263405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1"/>
            <a:r>
              <a:rPr lang="fa-IR" sz="4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داروهای </a:t>
            </a:r>
            <a:r>
              <a:rPr lang="en-US" sz="4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1C</a:t>
            </a:r>
            <a:endParaRPr lang="en-US" sz="4400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2000240"/>
            <a:ext cx="900351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4000" dirty="0" smtClean="0"/>
              <a:t>عملکرد:</a:t>
            </a:r>
          </a:p>
          <a:p>
            <a:pPr algn="r" rtl="1">
              <a:buFont typeface="Wingdings" pitchFamily="2" charset="2"/>
              <a:buChar char="v"/>
            </a:pPr>
            <a:r>
              <a:rPr lang="fa-IR" sz="4000" dirty="0" smtClean="0"/>
              <a:t>بلوک کانال سدیم</a:t>
            </a:r>
          </a:p>
          <a:p>
            <a:pPr algn="r" rtl="1">
              <a:buFont typeface="Wingdings" pitchFamily="2" charset="2"/>
              <a:buChar char="v"/>
            </a:pPr>
            <a:r>
              <a:rPr lang="fa-IR" sz="4000" dirty="0" smtClean="0"/>
              <a:t>کند کردن هدایت در شاخه هیس و الیاف</a:t>
            </a:r>
          </a:p>
          <a:p>
            <a:pPr algn="r" rtl="1"/>
            <a:r>
              <a:rPr lang="fa-IR" sz="4000" dirty="0" smtClean="0"/>
              <a:t>پورکینژ </a:t>
            </a:r>
          </a:p>
          <a:p>
            <a:pPr algn="r" rtl="1">
              <a:buFont typeface="Wingdings" pitchFamily="2" charset="2"/>
              <a:buChar char="v"/>
            </a:pPr>
            <a:r>
              <a:rPr lang="fa-IR" sz="4000" dirty="0" smtClean="0"/>
              <a:t>افزایش زمان </a:t>
            </a:r>
            <a:r>
              <a:rPr lang="en-US" sz="4000" dirty="0" smtClean="0"/>
              <a:t>QRS</a:t>
            </a:r>
            <a:r>
              <a:rPr lang="fa-IR" sz="4000" dirty="0" smtClean="0"/>
              <a:t>بدون اثر بر رپولاریزاسیون</a:t>
            </a:r>
            <a:endParaRPr lang="en-US" sz="40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57810" y="785794"/>
            <a:ext cx="359938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1"/>
            <a:r>
              <a:rPr lang="fa-IR" sz="6600" dirty="0" smtClean="0">
                <a:solidFill>
                  <a:srgbClr val="FFC000"/>
                </a:solidFill>
              </a:rPr>
              <a:t>اثر بر </a:t>
            </a:r>
            <a:r>
              <a:rPr lang="en-US" sz="6600" dirty="0" smtClean="0">
                <a:solidFill>
                  <a:srgbClr val="FFC000"/>
                </a:solidFill>
              </a:rPr>
              <a:t>EKG</a:t>
            </a:r>
            <a:endParaRPr lang="en-US" sz="6600" dirty="0">
              <a:solidFill>
                <a:srgbClr val="FFC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63231" y="2214554"/>
            <a:ext cx="35654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1"/>
            <a:r>
              <a:rPr lang="fa-IR" sz="4000" dirty="0" smtClean="0">
                <a:latin typeface="Arial" pitchFamily="34" charset="0"/>
                <a:cs typeface="Arial" pitchFamily="34" charset="0"/>
              </a:rPr>
              <a:t>افزایش زمان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QRS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2910" y="3214686"/>
            <a:ext cx="3393878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buFont typeface="Wingdings" pitchFamily="2" charset="2"/>
              <a:buChar char="v"/>
            </a:pPr>
            <a:r>
              <a:rPr lang="en-US" sz="4000" dirty="0" err="1" smtClean="0"/>
              <a:t>Flecainide</a:t>
            </a:r>
            <a:endParaRPr lang="en-US" sz="4000" dirty="0" smtClean="0"/>
          </a:p>
          <a:p>
            <a:pPr algn="l">
              <a:buFont typeface="Wingdings" pitchFamily="2" charset="2"/>
              <a:buChar char="v"/>
            </a:pPr>
            <a:r>
              <a:rPr lang="en-US" sz="4000" dirty="0" err="1" smtClean="0"/>
              <a:t>Propafenone</a:t>
            </a:r>
            <a:endParaRPr lang="en-US" sz="4000" dirty="0" smtClean="0"/>
          </a:p>
          <a:p>
            <a:pPr algn="l">
              <a:buFont typeface="Wingdings" pitchFamily="2" charset="2"/>
              <a:buChar char="v"/>
            </a:pPr>
            <a:r>
              <a:rPr lang="en-US" sz="4000" dirty="0" err="1" smtClean="0"/>
              <a:t>Muricizine</a:t>
            </a:r>
            <a:endParaRPr lang="en-US" sz="4000" dirty="0" smtClean="0"/>
          </a:p>
          <a:p>
            <a:pPr algn="l">
              <a:buFont typeface="Wingdings" pitchFamily="2" charset="2"/>
              <a:buChar char="v"/>
            </a:pPr>
            <a:r>
              <a:rPr lang="en-US" sz="4000" dirty="0" err="1" smtClean="0"/>
              <a:t>Encainide</a:t>
            </a:r>
            <a:endParaRPr lang="en-US" sz="4000" dirty="0"/>
          </a:p>
        </p:txBody>
      </p:sp>
      <p:sp>
        <p:nvSpPr>
          <p:cNvPr id="6" name="TextBox 5"/>
          <p:cNvSpPr txBox="1"/>
          <p:nvPr/>
        </p:nvSpPr>
        <p:spPr>
          <a:xfrm>
            <a:off x="5643570" y="3286124"/>
            <a:ext cx="1359859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VT,PV</a:t>
            </a:r>
          </a:p>
          <a:p>
            <a:r>
              <a:rPr lang="en-US" sz="3600" dirty="0" smtClean="0"/>
              <a:t>VT,VF</a:t>
            </a:r>
          </a:p>
          <a:p>
            <a:endParaRPr lang="en-US" sz="3600" dirty="0" smtClean="0"/>
          </a:p>
          <a:p>
            <a:r>
              <a:rPr lang="en-US" sz="3600" dirty="0" smtClean="0"/>
              <a:t>VT,VF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57810" y="785794"/>
            <a:ext cx="359938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1"/>
            <a:r>
              <a:rPr lang="fa-IR" sz="6600" dirty="0" smtClean="0">
                <a:solidFill>
                  <a:srgbClr val="FFC000"/>
                </a:solidFill>
              </a:rPr>
              <a:t>اثر بر </a:t>
            </a:r>
            <a:r>
              <a:rPr lang="en-US" sz="6600" dirty="0" smtClean="0">
                <a:solidFill>
                  <a:srgbClr val="FFC000"/>
                </a:solidFill>
              </a:rPr>
              <a:t>EKG</a:t>
            </a:r>
            <a:endParaRPr lang="en-US" sz="6600" dirty="0">
              <a:solidFill>
                <a:srgbClr val="FFC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63231" y="2214554"/>
            <a:ext cx="35654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1"/>
            <a:r>
              <a:rPr lang="fa-IR" sz="4000" dirty="0" smtClean="0">
                <a:latin typeface="Arial" pitchFamily="34" charset="0"/>
                <a:cs typeface="Arial" pitchFamily="34" charset="0"/>
              </a:rPr>
              <a:t>افزایش زمان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QRS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2910" y="3214686"/>
            <a:ext cx="3393878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buFont typeface="Wingdings" pitchFamily="2" charset="2"/>
              <a:buChar char="v"/>
            </a:pPr>
            <a:r>
              <a:rPr lang="en-US" sz="4000" dirty="0" err="1" smtClean="0"/>
              <a:t>Flecainide</a:t>
            </a:r>
            <a:endParaRPr lang="en-US" sz="4000" dirty="0" smtClean="0"/>
          </a:p>
          <a:p>
            <a:pPr algn="l">
              <a:buFont typeface="Wingdings" pitchFamily="2" charset="2"/>
              <a:buChar char="v"/>
            </a:pPr>
            <a:r>
              <a:rPr lang="en-US" sz="4000" dirty="0" err="1" smtClean="0"/>
              <a:t>Propafenone</a:t>
            </a:r>
            <a:endParaRPr lang="en-US" sz="4000" dirty="0" smtClean="0"/>
          </a:p>
          <a:p>
            <a:pPr algn="l">
              <a:buFont typeface="Wingdings" pitchFamily="2" charset="2"/>
              <a:buChar char="v"/>
            </a:pPr>
            <a:r>
              <a:rPr lang="en-US" sz="4000" dirty="0" err="1" smtClean="0"/>
              <a:t>Muricizine</a:t>
            </a:r>
            <a:endParaRPr lang="en-US" sz="4000" dirty="0" smtClean="0"/>
          </a:p>
          <a:p>
            <a:pPr algn="l">
              <a:buFont typeface="Wingdings" pitchFamily="2" charset="2"/>
              <a:buChar char="v"/>
            </a:pPr>
            <a:r>
              <a:rPr lang="en-US" sz="4000" dirty="0" err="1" smtClean="0"/>
              <a:t>Encainide</a:t>
            </a:r>
            <a:endParaRPr lang="en-US" sz="4000" dirty="0"/>
          </a:p>
        </p:txBody>
      </p:sp>
      <p:sp>
        <p:nvSpPr>
          <p:cNvPr id="6" name="TextBox 5"/>
          <p:cNvSpPr txBox="1"/>
          <p:nvPr/>
        </p:nvSpPr>
        <p:spPr>
          <a:xfrm>
            <a:off x="5643570" y="3286124"/>
            <a:ext cx="1359859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VT,PV</a:t>
            </a:r>
          </a:p>
          <a:p>
            <a:r>
              <a:rPr lang="en-US" sz="3600" dirty="0" smtClean="0"/>
              <a:t>VT,VF</a:t>
            </a:r>
          </a:p>
          <a:p>
            <a:endParaRPr lang="en-US" sz="3600" dirty="0" smtClean="0"/>
          </a:p>
          <a:p>
            <a:r>
              <a:rPr lang="en-US" sz="3600" dirty="0" smtClean="0"/>
              <a:t>VT,VF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29256" y="785794"/>
            <a:ext cx="291297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1"/>
            <a:r>
              <a:rPr lang="fa-IR" sz="6600" dirty="0" smtClean="0"/>
              <a:t>کلاس </a:t>
            </a:r>
            <a:r>
              <a:rPr lang="en-US" sz="6600" dirty="0" smtClean="0"/>
              <a:t>2</a:t>
            </a:r>
            <a:endParaRPr lang="en-US" sz="6600" dirty="0"/>
          </a:p>
        </p:txBody>
      </p:sp>
      <p:sp>
        <p:nvSpPr>
          <p:cNvPr id="4" name="TextBox 3"/>
          <p:cNvSpPr txBox="1"/>
          <p:nvPr/>
        </p:nvSpPr>
        <p:spPr>
          <a:xfrm>
            <a:off x="1547125" y="2285992"/>
            <a:ext cx="6495754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1"/>
            <a:r>
              <a:rPr lang="fa-IR" sz="4000" dirty="0" smtClean="0">
                <a:solidFill>
                  <a:srgbClr val="FFC000"/>
                </a:solidFill>
              </a:rPr>
              <a:t>عملکرد</a:t>
            </a:r>
          </a:p>
          <a:p>
            <a:pPr algn="r" rtl="1"/>
            <a:r>
              <a:rPr lang="fa-IR" sz="4000" dirty="0" smtClean="0"/>
              <a:t>بلوک گیرنده بتا</a:t>
            </a:r>
          </a:p>
          <a:p>
            <a:pPr algn="r" rtl="1"/>
            <a:r>
              <a:rPr lang="fa-IR" sz="4000" dirty="0" smtClean="0">
                <a:solidFill>
                  <a:srgbClr val="FFC000"/>
                </a:solidFill>
              </a:rPr>
              <a:t>اثر بر </a:t>
            </a:r>
            <a:r>
              <a:rPr lang="en-US" sz="4000" dirty="0" smtClean="0">
                <a:solidFill>
                  <a:srgbClr val="FFC000"/>
                </a:solidFill>
              </a:rPr>
              <a:t>EKG</a:t>
            </a:r>
          </a:p>
          <a:p>
            <a:pPr algn="r" rtl="1"/>
            <a:r>
              <a:rPr lang="fa-IR" sz="4000" dirty="0" smtClean="0">
                <a:solidFill>
                  <a:schemeClr val="tx1">
                    <a:lumMod val="95000"/>
                  </a:schemeClr>
                </a:solidFill>
              </a:rPr>
              <a:t>افزایش فاصله </a:t>
            </a:r>
            <a:r>
              <a:rPr lang="en-US" sz="4000" dirty="0" smtClean="0">
                <a:solidFill>
                  <a:schemeClr val="tx1">
                    <a:lumMod val="95000"/>
                  </a:schemeClr>
                </a:solidFill>
              </a:rPr>
              <a:t>PR </a:t>
            </a:r>
            <a:r>
              <a:rPr lang="fa-IR" sz="4000" dirty="0" smtClean="0">
                <a:solidFill>
                  <a:schemeClr val="tx1">
                    <a:lumMod val="95000"/>
                  </a:schemeClr>
                </a:solidFill>
              </a:rPr>
              <a:t>و کاهش </a:t>
            </a:r>
            <a:r>
              <a:rPr lang="en-US" sz="4000" dirty="0" smtClean="0">
                <a:solidFill>
                  <a:schemeClr val="tx1">
                    <a:lumMod val="95000"/>
                  </a:schemeClr>
                </a:solidFill>
              </a:rPr>
              <a:t>HR</a:t>
            </a:r>
          </a:p>
          <a:p>
            <a:pPr algn="r" rtl="1"/>
            <a:endParaRPr lang="fa-IR" sz="4000" dirty="0" smtClean="0"/>
          </a:p>
          <a:p>
            <a:pPr algn="r" rtl="1"/>
            <a:endParaRPr lang="en-US" sz="40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388" y="928670"/>
            <a:ext cx="168492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4000" dirty="0" smtClean="0">
                <a:solidFill>
                  <a:srgbClr val="FFC000"/>
                </a:solidFill>
              </a:rPr>
              <a:t>داروها</a:t>
            </a:r>
            <a:r>
              <a:rPr lang="en-US" sz="4000" dirty="0" smtClean="0">
                <a:solidFill>
                  <a:srgbClr val="FFC000"/>
                </a:solidFill>
              </a:rPr>
              <a:t>:</a:t>
            </a:r>
            <a:endParaRPr lang="fa-IR" sz="4000" dirty="0" smtClean="0">
              <a:solidFill>
                <a:srgbClr val="FFC000"/>
              </a:solidFill>
            </a:endParaRPr>
          </a:p>
          <a:p>
            <a:pPr rtl="1"/>
            <a:endParaRPr lang="en-US" sz="4000" dirty="0">
              <a:solidFill>
                <a:srgbClr val="FFC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2910" y="1928802"/>
            <a:ext cx="3007555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Propranolol</a:t>
            </a:r>
            <a:endParaRPr lang="en-US" sz="4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Atenolol</a:t>
            </a:r>
            <a:endParaRPr lang="en-US" sz="4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Sotalol</a:t>
            </a:r>
            <a:endParaRPr lang="en-US" sz="4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Esmolol</a:t>
            </a:r>
            <a:endParaRPr lang="en-US" sz="4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Acetabutolol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00694" y="2143116"/>
            <a:ext cx="2876237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SVT,A FLU.AF</a:t>
            </a:r>
          </a:p>
          <a:p>
            <a:endParaRPr lang="en-US" sz="3600" dirty="0" smtClean="0"/>
          </a:p>
          <a:p>
            <a:r>
              <a:rPr lang="en-US" sz="3600" dirty="0" smtClean="0"/>
              <a:t>A FLU,AF,VT</a:t>
            </a:r>
          </a:p>
          <a:p>
            <a:r>
              <a:rPr lang="en-US" sz="3600" dirty="0" smtClean="0"/>
              <a:t>SVT</a:t>
            </a:r>
            <a:endParaRPr 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6715140" y="0"/>
            <a:ext cx="168026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1"/>
            <a:r>
              <a:rPr lang="fa-IR" sz="4400" dirty="0" smtClean="0">
                <a:latin typeface="Arial" pitchFamily="34" charset="0"/>
                <a:cs typeface="Arial" pitchFamily="34" charset="0"/>
              </a:rPr>
              <a:t>کلاس 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08212" y="428604"/>
            <a:ext cx="253473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1"/>
            <a:r>
              <a:rPr lang="fa-IR" sz="6000" dirty="0" smtClean="0">
                <a:solidFill>
                  <a:srgbClr val="FFC000"/>
                </a:solidFill>
              </a:rPr>
              <a:t>کلاس</a:t>
            </a:r>
            <a:r>
              <a:rPr lang="en-US" sz="6000" dirty="0" smtClean="0">
                <a:solidFill>
                  <a:srgbClr val="FFC000"/>
                </a:solidFill>
              </a:rPr>
              <a:t>3 </a:t>
            </a:r>
          </a:p>
          <a:p>
            <a:pPr algn="r" rtl="1"/>
            <a:endParaRPr lang="en-US" sz="6000" dirty="0">
              <a:solidFill>
                <a:srgbClr val="FFC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92336" y="2214554"/>
            <a:ext cx="6264857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fa-IR" sz="3600" dirty="0" smtClean="0"/>
              <a:t>عملکرد:</a:t>
            </a:r>
          </a:p>
          <a:p>
            <a:pPr algn="r" rtl="1">
              <a:lnSpc>
                <a:spcPct val="150000"/>
              </a:lnSpc>
              <a:buFont typeface="Wingdings" pitchFamily="2" charset="2"/>
              <a:buChar char="q"/>
            </a:pPr>
            <a:r>
              <a:rPr lang="fa-IR" sz="3600" dirty="0" smtClean="0"/>
              <a:t>بلوک کانال پتاسیم </a:t>
            </a:r>
          </a:p>
          <a:p>
            <a:pPr marL="742950" indent="-742950" algn="r" rtl="1">
              <a:lnSpc>
                <a:spcPct val="150000"/>
              </a:lnSpc>
              <a:buFont typeface="Wingdings" pitchFamily="2" charset="2"/>
              <a:buChar char="q"/>
            </a:pPr>
            <a:r>
              <a:rPr lang="fa-IR" sz="3600" dirty="0" smtClean="0"/>
              <a:t>افزایش زمان رپولاریزاسیون</a:t>
            </a:r>
          </a:p>
          <a:p>
            <a:pPr algn="r" rtl="1">
              <a:lnSpc>
                <a:spcPct val="150000"/>
              </a:lnSpc>
              <a:buFont typeface="Wingdings" pitchFamily="2" charset="2"/>
              <a:buChar char="q"/>
            </a:pPr>
            <a:r>
              <a:rPr lang="fa-IR" sz="3600" dirty="0" smtClean="0"/>
              <a:t> و طولانی کردن پتانسیل عمل</a:t>
            </a:r>
            <a:endParaRPr lang="en-US" sz="3600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142</TotalTime>
  <Words>205</Words>
  <Application>Microsoft Office PowerPoint</Application>
  <PresentationFormat>On-screen Show (4:3)</PresentationFormat>
  <Paragraphs>97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Arial</vt:lpstr>
      <vt:lpstr>Calibri</vt:lpstr>
      <vt:lpstr>Consolas</vt:lpstr>
      <vt:lpstr>Corbel</vt:lpstr>
      <vt:lpstr>Tahoma</vt:lpstr>
      <vt:lpstr>Wingdings</vt:lpstr>
      <vt:lpstr>Wingdings 2</vt:lpstr>
      <vt:lpstr>Wingdings 3</vt:lpstr>
      <vt:lpstr>Metro</vt:lpstr>
      <vt:lpstr>طبقه بندی داروهای ضد اریتمی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Novin Pendar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Jahromnet</dc:creator>
  <cp:lastModifiedBy>taban</cp:lastModifiedBy>
  <cp:revision>21</cp:revision>
  <dcterms:created xsi:type="dcterms:W3CDTF">2014-12-31T06:10:54Z</dcterms:created>
  <dcterms:modified xsi:type="dcterms:W3CDTF">2023-05-19T02:54:27Z</dcterms:modified>
</cp:coreProperties>
</file>